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57" r:id="rId3"/>
    <p:sldId id="363" r:id="rId4"/>
    <p:sldId id="410" r:id="rId5"/>
    <p:sldId id="411" r:id="rId6"/>
    <p:sldId id="412" r:id="rId7"/>
    <p:sldId id="414" r:id="rId8"/>
    <p:sldId id="413" r:id="rId9"/>
    <p:sldId id="415" r:id="rId10"/>
    <p:sldId id="416" r:id="rId11"/>
    <p:sldId id="417" r:id="rId12"/>
    <p:sldId id="418" r:id="rId13"/>
    <p:sldId id="419" r:id="rId14"/>
    <p:sldId id="420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69" r:id="rId29"/>
    <p:sldId id="436" r:id="rId30"/>
    <p:sldId id="437" r:id="rId31"/>
    <p:sldId id="438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70" r:id="rId53"/>
    <p:sldId id="460" r:id="rId54"/>
    <p:sldId id="461" r:id="rId55"/>
    <p:sldId id="462" r:id="rId56"/>
    <p:sldId id="464" r:id="rId57"/>
    <p:sldId id="465" r:id="rId58"/>
    <p:sldId id="466" r:id="rId59"/>
    <p:sldId id="467" r:id="rId60"/>
    <p:sldId id="463" r:id="rId61"/>
    <p:sldId id="468" r:id="rId62"/>
    <p:sldId id="40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DD89A75-8654-4194-9406-E249D9F7F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59C56EA-9893-4015-A76F-15CDF5EFD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F93A-2E70-418A-8631-6B256E6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00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F29DF2-272C-4DF5-B221-881A5195A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9118A7-F379-40D4-9D97-8583589080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C78E-A5C9-4AFB-8616-E10027409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25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CE7503-63EE-4C4E-8094-F36FF8B4A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6A88E6-22F7-4324-B512-7A0D4CC98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86259-D9D7-4C1C-8916-165CECB78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9244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58763"/>
            <a:ext cx="2743200" cy="587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8763"/>
            <a:ext cx="8026400" cy="587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B1BA2A-A593-4A6F-856A-6A4DF805BC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30A78FB-FB8F-46F8-9E33-20185F7377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750F-FCEB-4C05-818D-099E50DA6A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95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429C47-FEF3-4AFB-935E-F0218FBEFD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85022F1-CD11-47A9-9058-8FA1026BD5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2AF3F-B068-4607-989B-BAABF54EF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04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FC7345-DFD0-4561-B634-573255508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B9672F-37F8-4AD0-964D-4E3FC4AB58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8B0FF-9AC3-4BDD-A7D9-7A9CE11EA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91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D69AAA-F97F-4BAF-8368-4E449C407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9D997F8-DC54-4B12-8743-09203BD2D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1D994-EB66-42AF-A2F8-489E52A4E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80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F645E1-30CA-454D-9885-AFDF70866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9F5D002-A1AC-4FDD-8C0E-62C6F7D649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7562E-F879-4095-ABF5-C73B5A7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1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DECA784-088D-4C25-A441-7919AFA09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9BA0E-7F19-44E7-94F8-25D8196EF7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F4C25-8B22-4449-B2CD-B2E3B721C6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02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060D9E5-AF0F-402C-8580-04552E303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CDB7881-97D1-42CA-95F7-47553532C0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0E4B5-D593-4406-96FC-23A1D3164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90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7E528FA-2E35-4544-8F56-D87CA69328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872A664-8A9C-481A-A1CE-8FF9A16CBC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589D4-0202-4EE7-B254-D5F5F5284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13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E3C7CD-8EFC-40C8-99DB-4C4CA88B0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1E26F8C-A8AC-4E38-B75D-0A3E7B002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5B8FA-0F24-45DD-A0B1-E1570FF4DA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0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5DE39563-2A8D-4F0A-BEDC-E426B19B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2954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1027" name="Group 8">
            <a:extLst>
              <a:ext uri="{FF2B5EF4-FFF2-40B4-BE49-F238E27FC236}">
                <a16:creationId xmlns:a16="http://schemas.microsoft.com/office/drawing/2014/main" id="{72DDC5A4-1931-48AE-ABCC-93C010628D90}"/>
              </a:ext>
            </a:extLst>
          </p:cNvPr>
          <p:cNvGrpSpPr>
            <a:grpSpLocks/>
          </p:cNvGrpSpPr>
          <p:nvPr/>
        </p:nvGrpSpPr>
        <p:grpSpPr bwMode="auto">
          <a:xfrm>
            <a:off x="10041467" y="3030538"/>
            <a:ext cx="1784351" cy="2189162"/>
            <a:chOff x="4704" y="1885"/>
            <a:chExt cx="843" cy="1379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B069BB5D-F5F5-4F6A-9574-4C7EB9719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E9325959-FE70-42DF-BAC7-DF2658B63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655A3CEB-9185-4723-B43E-78CBD4E9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71E9C3DC-27AC-4F81-8A52-D8E1F06E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46E309F7-D109-4BCB-B472-C7013C2E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A0F232D6-F1C0-4D86-86DD-29B73D25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14094B95-7A9F-4E27-A76F-AF6C76BA1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1316446F-7411-49B4-BAD5-24EE11D83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B862FB1-C204-49C3-92AB-7034B654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A5C08F7-694A-4121-AF10-9B8D9E43B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06E97B86-22E6-48F1-BA4D-3CB61292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49298F44-FDA8-4AFF-BDFC-0342FC93D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1F59968-C190-410C-8723-AC61D5DB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415570F0-353D-4097-93A3-9FEF2C76C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048EA8F1-895F-4961-9291-6C463213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FCC06B73-2ADC-45AF-AF18-5009E3FB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F909AAD3-3983-4291-8DC3-6F8294C8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3CABBD57-0D04-4325-B7EE-5F3D23CE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2E212C74-8DBE-4FC7-A235-5A57D15C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47877890-2A40-45E4-A7ED-DEF90BBA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6DBA345F-560E-44CB-96F5-54F75B1AB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6494A7E-875F-4584-A1B0-73BCE36D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F0E90CA0-E800-48FD-B1CC-35C8ECBF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7854C80F-850B-489F-929D-A574856F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D8D2A578-741F-44DA-9DE6-D24888AB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B3A617B1-ACF0-45A8-8371-CEF176AD9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3FE73368-FD01-4D6E-9D10-1A724781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F5F21CF5-B719-467B-BC27-679284AEE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A043BB70-C4D5-41C3-BE4E-A0309931C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6744746D-E16D-4D89-919E-3C1DD826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1208D95B-D0B5-4481-8ED2-88CB86DC3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  <p:sp>
        <p:nvSpPr>
          <p:cNvPr id="1028" name="Line 40">
            <a:extLst>
              <a:ext uri="{FF2B5EF4-FFF2-40B4-BE49-F238E27FC236}">
                <a16:creationId xmlns:a16="http://schemas.microsoft.com/office/drawing/2014/main" id="{3C6D9E1F-E692-4073-B5CE-7490108A3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13792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AD56341C-688C-42DA-B51D-B55B8A4013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F712B849-B1EB-4862-B057-E12688A0AA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B595FAF-7733-43D3-9377-3FDAC5F55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DCD67B5F-31F2-41D0-8907-4FEB9AD382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151" y="1879601"/>
            <a:ext cx="9042400" cy="847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900" b="1" dirty="0">
                <a:solidFill>
                  <a:schemeClr val="tx2"/>
                </a:solidFill>
              </a:rPr>
              <a:t>Hi-Tech Education Center</a:t>
            </a:r>
          </a:p>
        </p:txBody>
      </p:sp>
    </p:spTree>
    <p:extLst>
      <p:ext uri="{BB962C8B-B14F-4D97-AF65-F5344CB8AC3E}">
        <p14:creationId xmlns:p14="http://schemas.microsoft.com/office/powerpoint/2010/main" val="320909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>
            <a:extLst>
              <a:ext uri="{FF2B5EF4-FFF2-40B4-BE49-F238E27FC236}">
                <a16:creationId xmlns:a16="http://schemas.microsoft.com/office/drawing/2014/main" id="{AFB6D7CE-F733-4802-A096-4134CC532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F3A7CCD-936F-44CB-BB98-876C7A9B2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58764"/>
            <a:ext cx="100584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17DC534-87EB-445D-A532-61DDCC055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F3A06371-B8F8-44DC-B929-EC22A1E666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BE40E59-7AC1-42ED-AF3A-A98C609F23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4D62C76-B710-4A57-B883-3FE33F120A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055" name="Group 8">
            <a:extLst>
              <a:ext uri="{FF2B5EF4-FFF2-40B4-BE49-F238E27FC236}">
                <a16:creationId xmlns:a16="http://schemas.microsoft.com/office/drawing/2014/main" id="{F1C87ECB-AC24-458D-991C-52C7BBD9526B}"/>
              </a:ext>
            </a:extLst>
          </p:cNvPr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2057" name="Oval 9">
              <a:extLst>
                <a:ext uri="{FF2B5EF4-FFF2-40B4-BE49-F238E27FC236}">
                  <a16:creationId xmlns:a16="http://schemas.microsoft.com/office/drawing/2014/main" id="{69B7C95E-175F-46D8-97E7-46E584A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8" name="Oval 10">
              <a:extLst>
                <a:ext uri="{FF2B5EF4-FFF2-40B4-BE49-F238E27FC236}">
                  <a16:creationId xmlns:a16="http://schemas.microsoft.com/office/drawing/2014/main" id="{B899C88C-0F1D-4478-8005-CE9B31DE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9" name="Oval 11">
              <a:extLst>
                <a:ext uri="{FF2B5EF4-FFF2-40B4-BE49-F238E27FC236}">
                  <a16:creationId xmlns:a16="http://schemas.microsoft.com/office/drawing/2014/main" id="{6CBFFE80-2696-42C0-983A-58B40EBB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0" name="Oval 12">
              <a:extLst>
                <a:ext uri="{FF2B5EF4-FFF2-40B4-BE49-F238E27FC236}">
                  <a16:creationId xmlns:a16="http://schemas.microsoft.com/office/drawing/2014/main" id="{F48F49F0-1241-4C5A-AD9C-80ED7A3A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1" name="Oval 13">
              <a:extLst>
                <a:ext uri="{FF2B5EF4-FFF2-40B4-BE49-F238E27FC236}">
                  <a16:creationId xmlns:a16="http://schemas.microsoft.com/office/drawing/2014/main" id="{4136EB0F-42B3-4331-BC8A-C874119B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2" name="Oval 14">
              <a:extLst>
                <a:ext uri="{FF2B5EF4-FFF2-40B4-BE49-F238E27FC236}">
                  <a16:creationId xmlns:a16="http://schemas.microsoft.com/office/drawing/2014/main" id="{A16BA3C1-C5C6-4CF0-84FC-A6005C9D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3" name="Oval 15">
              <a:extLst>
                <a:ext uri="{FF2B5EF4-FFF2-40B4-BE49-F238E27FC236}">
                  <a16:creationId xmlns:a16="http://schemas.microsoft.com/office/drawing/2014/main" id="{73CD5657-054A-4949-B668-81D1926D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4" name="Oval 16">
              <a:extLst>
                <a:ext uri="{FF2B5EF4-FFF2-40B4-BE49-F238E27FC236}">
                  <a16:creationId xmlns:a16="http://schemas.microsoft.com/office/drawing/2014/main" id="{BA9C93A0-8A2C-4067-B051-C7518FF0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5" name="Oval 17">
              <a:extLst>
                <a:ext uri="{FF2B5EF4-FFF2-40B4-BE49-F238E27FC236}">
                  <a16:creationId xmlns:a16="http://schemas.microsoft.com/office/drawing/2014/main" id="{D9C5BAFA-FD58-47C2-B55E-977533DA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6" name="Oval 18">
              <a:extLst>
                <a:ext uri="{FF2B5EF4-FFF2-40B4-BE49-F238E27FC236}">
                  <a16:creationId xmlns:a16="http://schemas.microsoft.com/office/drawing/2014/main" id="{3A8C9E9F-0398-4E97-ACEA-27D52498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7" name="Oval 19">
              <a:extLst>
                <a:ext uri="{FF2B5EF4-FFF2-40B4-BE49-F238E27FC236}">
                  <a16:creationId xmlns:a16="http://schemas.microsoft.com/office/drawing/2014/main" id="{C00B4D27-79FD-4164-BDDA-900A82CF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8" name="Oval 20">
              <a:extLst>
                <a:ext uri="{FF2B5EF4-FFF2-40B4-BE49-F238E27FC236}">
                  <a16:creationId xmlns:a16="http://schemas.microsoft.com/office/drawing/2014/main" id="{764FEE1F-7E36-4ABB-82D4-D54551AD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9" name="Oval 21">
              <a:extLst>
                <a:ext uri="{FF2B5EF4-FFF2-40B4-BE49-F238E27FC236}">
                  <a16:creationId xmlns:a16="http://schemas.microsoft.com/office/drawing/2014/main" id="{C7D90267-9C2B-436A-868A-2C9BDDA8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0" name="Oval 22">
              <a:extLst>
                <a:ext uri="{FF2B5EF4-FFF2-40B4-BE49-F238E27FC236}">
                  <a16:creationId xmlns:a16="http://schemas.microsoft.com/office/drawing/2014/main" id="{76978E4C-3B2B-44AD-9229-1A9F3A0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1" name="Oval 23">
              <a:extLst>
                <a:ext uri="{FF2B5EF4-FFF2-40B4-BE49-F238E27FC236}">
                  <a16:creationId xmlns:a16="http://schemas.microsoft.com/office/drawing/2014/main" id="{94E426A7-B101-49BB-B006-5E3EF805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2" name="Oval 24">
              <a:extLst>
                <a:ext uri="{FF2B5EF4-FFF2-40B4-BE49-F238E27FC236}">
                  <a16:creationId xmlns:a16="http://schemas.microsoft.com/office/drawing/2014/main" id="{2CA5AD28-CAC7-4EE5-AE18-115B702E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3" name="Oval 25">
              <a:extLst>
                <a:ext uri="{FF2B5EF4-FFF2-40B4-BE49-F238E27FC236}">
                  <a16:creationId xmlns:a16="http://schemas.microsoft.com/office/drawing/2014/main" id="{F22736F9-9921-4861-88C1-845E878D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4" name="Oval 26">
              <a:extLst>
                <a:ext uri="{FF2B5EF4-FFF2-40B4-BE49-F238E27FC236}">
                  <a16:creationId xmlns:a16="http://schemas.microsoft.com/office/drawing/2014/main" id="{501FD783-7A14-4D56-A458-BD7692BE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5" name="Oval 27">
              <a:extLst>
                <a:ext uri="{FF2B5EF4-FFF2-40B4-BE49-F238E27FC236}">
                  <a16:creationId xmlns:a16="http://schemas.microsoft.com/office/drawing/2014/main" id="{30A1C0F8-A67D-4C44-B220-2FD72B59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6" name="Oval 28">
              <a:extLst>
                <a:ext uri="{FF2B5EF4-FFF2-40B4-BE49-F238E27FC236}">
                  <a16:creationId xmlns:a16="http://schemas.microsoft.com/office/drawing/2014/main" id="{F20E117E-B60D-4F83-B1DD-3DBC9CC5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7" name="Oval 29">
              <a:extLst>
                <a:ext uri="{FF2B5EF4-FFF2-40B4-BE49-F238E27FC236}">
                  <a16:creationId xmlns:a16="http://schemas.microsoft.com/office/drawing/2014/main" id="{2AC52023-1ADA-4FFE-A7CE-8B70FE32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8" name="Oval 30">
              <a:extLst>
                <a:ext uri="{FF2B5EF4-FFF2-40B4-BE49-F238E27FC236}">
                  <a16:creationId xmlns:a16="http://schemas.microsoft.com/office/drawing/2014/main" id="{F5A3EC92-F3C6-4927-9FFC-44A2D9603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9" name="Oval 31">
              <a:extLst>
                <a:ext uri="{FF2B5EF4-FFF2-40B4-BE49-F238E27FC236}">
                  <a16:creationId xmlns:a16="http://schemas.microsoft.com/office/drawing/2014/main" id="{24965F3D-0725-498A-AFD1-20C8EC519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0" name="Oval 32">
              <a:extLst>
                <a:ext uri="{FF2B5EF4-FFF2-40B4-BE49-F238E27FC236}">
                  <a16:creationId xmlns:a16="http://schemas.microsoft.com/office/drawing/2014/main" id="{3FC785C0-4600-4DFD-B22D-B570C65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1" name="Oval 33">
              <a:extLst>
                <a:ext uri="{FF2B5EF4-FFF2-40B4-BE49-F238E27FC236}">
                  <a16:creationId xmlns:a16="http://schemas.microsoft.com/office/drawing/2014/main" id="{DB73C35E-E54E-4716-9252-A2BF347A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2" name="Oval 34">
              <a:extLst>
                <a:ext uri="{FF2B5EF4-FFF2-40B4-BE49-F238E27FC236}">
                  <a16:creationId xmlns:a16="http://schemas.microsoft.com/office/drawing/2014/main" id="{78038D1D-B289-46FF-BEDD-BA1739319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3" name="Oval 35">
              <a:extLst>
                <a:ext uri="{FF2B5EF4-FFF2-40B4-BE49-F238E27FC236}">
                  <a16:creationId xmlns:a16="http://schemas.microsoft.com/office/drawing/2014/main" id="{E4395689-336B-46BE-90AC-FC6E36EE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4" name="Oval 36">
              <a:extLst>
                <a:ext uri="{FF2B5EF4-FFF2-40B4-BE49-F238E27FC236}">
                  <a16:creationId xmlns:a16="http://schemas.microsoft.com/office/drawing/2014/main" id="{7E60DA25-179B-4266-9097-92EDD63F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5" name="Oval 37">
              <a:extLst>
                <a:ext uri="{FF2B5EF4-FFF2-40B4-BE49-F238E27FC236}">
                  <a16:creationId xmlns:a16="http://schemas.microsoft.com/office/drawing/2014/main" id="{8F19465C-138F-4B18-80A9-56EED9EE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6" name="Oval 38">
              <a:extLst>
                <a:ext uri="{FF2B5EF4-FFF2-40B4-BE49-F238E27FC236}">
                  <a16:creationId xmlns:a16="http://schemas.microsoft.com/office/drawing/2014/main" id="{7C4C4B6D-3AD2-4EE1-A92B-DA94F4760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7" name="Oval 39">
              <a:extLst>
                <a:ext uri="{FF2B5EF4-FFF2-40B4-BE49-F238E27FC236}">
                  <a16:creationId xmlns:a16="http://schemas.microsoft.com/office/drawing/2014/main" id="{A347372D-3D2C-420C-A406-106F5894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8736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60B6EB7-4D46-472F-AC00-CFCF0399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0"/>
            <a:ext cx="7239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800" b="1" dirty="0">
                <a:solidFill>
                  <a:srgbClr val="000000"/>
                </a:solidFill>
              </a:rPr>
              <a:t>GPIO</a:t>
            </a:r>
            <a:endParaRPr lang="en-US" altLang="en-US" sz="3200" b="1" dirty="0">
              <a:solidFill>
                <a:srgbClr val="000000"/>
              </a:solidFill>
            </a:endParaRPr>
          </a:p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200" b="1" dirty="0">
                <a:solidFill>
                  <a:srgbClr val="000000"/>
                </a:solidFill>
              </a:rPr>
              <a:t> </a:t>
            </a:r>
          </a:p>
          <a:p>
            <a:pPr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1600" b="1" dirty="0">
                <a:solidFill>
                  <a:srgbClr val="000000"/>
                </a:solidFill>
              </a:rPr>
              <a:t>HCM - 2021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CD52-8F55-4B8C-9ADD-9F5B1322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(PD.12)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EE741C-8539-4398-902A-0206867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76" y="1444102"/>
            <a:ext cx="4353226" cy="3132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D2102-E86B-4C7E-A3FC-709E7028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690" y="2146856"/>
            <a:ext cx="3222396" cy="471114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7A7805-4DE9-4020-8AF9-D9DEED5F6E41}"/>
              </a:ext>
            </a:extLst>
          </p:cNvPr>
          <p:cNvCxnSpPr/>
          <p:nvPr/>
        </p:nvCxnSpPr>
        <p:spPr>
          <a:xfrm>
            <a:off x="4929809" y="2358887"/>
            <a:ext cx="5155095" cy="2504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6C1AD046-853C-4FB2-98DB-50E52090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76681"/>
              </p:ext>
            </p:extLst>
          </p:nvPr>
        </p:nvGraphicFramePr>
        <p:xfrm>
          <a:off x="1528302" y="5075579"/>
          <a:ext cx="4209774" cy="1137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887">
                  <a:extLst>
                    <a:ext uri="{9D8B030D-6E8A-4147-A177-3AD203B41FA5}">
                      <a16:colId xmlns:a16="http://schemas.microsoft.com/office/drawing/2014/main" val="2993093905"/>
                    </a:ext>
                  </a:extLst>
                </a:gridCol>
                <a:gridCol w="2104887">
                  <a:extLst>
                    <a:ext uri="{9D8B030D-6E8A-4147-A177-3AD203B41FA5}">
                      <a16:colId xmlns:a16="http://schemas.microsoft.com/office/drawing/2014/main" val="2530664907"/>
                    </a:ext>
                  </a:extLst>
                </a:gridCol>
              </a:tblGrid>
              <a:tr h="405528">
                <a:tc>
                  <a:txBody>
                    <a:bodyPr/>
                    <a:lstStyle/>
                    <a:p>
                      <a:r>
                        <a:rPr lang="en-US" dirty="0"/>
                        <a:t>PD.12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 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3558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17003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6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61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3E98-77B6-4674-83B8-B164A2C9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Input/Output (GPIO)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2A129F-924F-42CF-B19A-FB1BC98C9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279" y="1605551"/>
            <a:ext cx="5760613" cy="5002073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EAAF06-96B1-48E9-9245-75B1F7904D0F}"/>
              </a:ext>
            </a:extLst>
          </p:cNvPr>
          <p:cNvSpPr txBox="1">
            <a:spLocks/>
          </p:cNvSpPr>
          <p:nvPr/>
        </p:nvSpPr>
        <p:spPr bwMode="auto">
          <a:xfrm>
            <a:off x="743824" y="1597164"/>
            <a:ext cx="4188903" cy="250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8 GPIO Ports:</a:t>
            </a:r>
          </a:p>
          <a:p>
            <a:pPr marL="0" indent="0">
              <a:buNone/>
            </a:pPr>
            <a:r>
              <a:rPr lang="en-US" sz="2400" kern="0" dirty="0"/>
              <a:t>A, B, C, D, E, F, G, H</a:t>
            </a:r>
          </a:p>
          <a:p>
            <a:r>
              <a:rPr lang="en-US" sz="2400" kern="0" dirty="0"/>
              <a:t>Up to 16 pins in each port</a:t>
            </a:r>
          </a:p>
        </p:txBody>
      </p:sp>
    </p:spTree>
    <p:extLst>
      <p:ext uri="{BB962C8B-B14F-4D97-AF65-F5344CB8AC3E}">
        <p14:creationId xmlns:p14="http://schemas.microsoft.com/office/powerpoint/2010/main" val="124153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ABCB-C81E-41B6-BC92-B049E4EF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Configuration Modes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0535F75-9BB2-4FB8-BB11-66047D3AB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351" y="1550262"/>
            <a:ext cx="8590771" cy="4775037"/>
          </a:xfrm>
        </p:spPr>
      </p:pic>
    </p:spTree>
    <p:extLst>
      <p:ext uri="{BB962C8B-B14F-4D97-AF65-F5344CB8AC3E}">
        <p14:creationId xmlns:p14="http://schemas.microsoft.com/office/powerpoint/2010/main" val="61124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3104-E3E2-446C-9F31-6B5240E7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Functions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95262-93F9-459A-B94B-D11B7FC30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8105"/>
            <a:ext cx="10631648" cy="2236607"/>
          </a:xfrm>
        </p:spPr>
        <p:txBody>
          <a:bodyPr/>
          <a:lstStyle/>
          <a:p>
            <a:r>
              <a:rPr lang="en-US" sz="2000" dirty="0"/>
              <a:t>Most of the peripherals shares the same pin (like </a:t>
            </a:r>
            <a:r>
              <a:rPr lang="en-US" sz="2000" dirty="0" err="1"/>
              <a:t>USARTx_Tx</a:t>
            </a:r>
            <a:r>
              <a:rPr lang="en-US" sz="2000" dirty="0"/>
              <a:t>, TIMx_CH2,</a:t>
            </a:r>
          </a:p>
          <a:p>
            <a:pPr marL="0" indent="0">
              <a:buNone/>
            </a:pPr>
            <a:r>
              <a:rPr lang="en-US" sz="2000" dirty="0"/>
              <a:t>I2Cx_SCL, </a:t>
            </a:r>
            <a:r>
              <a:rPr lang="en-US" sz="2000" dirty="0" err="1"/>
              <a:t>SPIx_MISO</a:t>
            </a:r>
            <a:r>
              <a:rPr lang="en-US" sz="2000" dirty="0"/>
              <a:t>, EVENTOUT…)</a:t>
            </a:r>
          </a:p>
          <a:p>
            <a:r>
              <a:rPr lang="en-US" sz="2000" dirty="0"/>
              <a:t>Alternate functions multiplexers prevent to have several peripheral’s function</a:t>
            </a:r>
          </a:p>
          <a:p>
            <a:pPr marL="0" indent="0">
              <a:buNone/>
            </a:pPr>
            <a:r>
              <a:rPr lang="en-US" sz="2000" dirty="0"/>
              <a:t>pin to be connected to a specific I/O at a time.</a:t>
            </a:r>
          </a:p>
          <a:p>
            <a:r>
              <a:rPr lang="en-US" sz="2000" dirty="0"/>
              <a:t>Some Alternate function pins are remapped to give the possibility to optimize</a:t>
            </a:r>
          </a:p>
          <a:p>
            <a:pPr marL="0" indent="0">
              <a:buNone/>
            </a:pPr>
            <a:r>
              <a:rPr lang="en-US" sz="2000" dirty="0"/>
              <a:t>the number of peripherals used in parallel.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47821-720C-4045-A22C-C7A0C51F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358" y="3762546"/>
            <a:ext cx="5568358" cy="309545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D50F03-3D1C-41D5-84B8-A737444685B0}"/>
              </a:ext>
            </a:extLst>
          </p:cNvPr>
          <p:cNvCxnSpPr/>
          <p:nvPr/>
        </p:nvCxnSpPr>
        <p:spPr>
          <a:xfrm flipV="1">
            <a:off x="6006517" y="4110606"/>
            <a:ext cx="2265028" cy="32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80BC7F-2148-47C1-B984-57F22D96AEC8}"/>
              </a:ext>
            </a:extLst>
          </p:cNvPr>
          <p:cNvSpPr txBox="1"/>
          <p:nvPr/>
        </p:nvSpPr>
        <p:spPr>
          <a:xfrm>
            <a:off x="8791663" y="3724712"/>
            <a:ext cx="121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FFC3-7CFD-47F9-B57F-603A07CC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1002"/>
            <a:ext cx="10058400" cy="1174459"/>
          </a:xfrm>
        </p:spPr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51A13-D821-4445-9AAE-66DCD03E9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39" y="1219201"/>
            <a:ext cx="8888689" cy="53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F40E-23E9-45F0-A70B-92A34242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C2046-47BD-434A-AA02-FABDBB2D3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83" y="1668442"/>
            <a:ext cx="8721633" cy="4812941"/>
          </a:xfrm>
        </p:spPr>
      </p:pic>
    </p:spTree>
    <p:extLst>
      <p:ext uri="{BB962C8B-B14F-4D97-AF65-F5344CB8AC3E}">
        <p14:creationId xmlns:p14="http://schemas.microsoft.com/office/powerpoint/2010/main" val="160101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9DD0-FD8E-4A29-9100-60C9F486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280F42-85E2-464D-BA4B-B8A75DEF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19201"/>
            <a:ext cx="9729580" cy="55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6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B0A3-E709-4AA8-8434-B71C3445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Type Register (OTYPE)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C32D2-082B-4E05-B9E1-1160712E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59" y="1482446"/>
            <a:ext cx="9339743" cy="51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2072-75CD-4465-B932-98634504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Input: </a:t>
            </a:r>
            <a:r>
              <a:rPr lang="en-US" dirty="0">
                <a:solidFill>
                  <a:srgbClr val="FF0000"/>
                </a:solidFill>
              </a:rPr>
              <a:t>Pull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99A6-6818-42DC-834E-5DE55061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07" y="1160478"/>
            <a:ext cx="8320687" cy="51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08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E03C-6D8E-4F34-AF5D-6BC86787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243F-BC65-4905-8050-277B04FA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26128"/>
            <a:ext cx="9929768" cy="53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2C86834-99CE-4CE7-8B9A-F116348E4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076" y="1811324"/>
            <a:ext cx="9234880" cy="4411663"/>
          </a:xfrm>
        </p:spPr>
        <p:txBody>
          <a:bodyPr/>
          <a:lstStyle/>
          <a:p>
            <a:r>
              <a:rPr lang="en-US" altLang="en-US" dirty="0"/>
              <a:t>Memory Mapping</a:t>
            </a:r>
          </a:p>
          <a:p>
            <a:r>
              <a:rPr lang="en-US" altLang="en-US" dirty="0"/>
              <a:t>Registers</a:t>
            </a:r>
          </a:p>
          <a:p>
            <a:r>
              <a:rPr lang="en-US" altLang="en-US" dirty="0"/>
              <a:t>Block Diagram</a:t>
            </a:r>
          </a:p>
          <a:p>
            <a:r>
              <a:rPr lang="en-US" altLang="en-US" dirty="0"/>
              <a:t>Example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2279-4C6D-485E-AC81-28194AB6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58F-1EB5-481B-AF81-F112306E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3" y="1452526"/>
            <a:ext cx="10164387" cy="52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8275-02F4-4B57-844B-774BC269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EC889-3BDF-47C4-B6B2-83AC4DDA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3" y="1404466"/>
            <a:ext cx="10488574" cy="51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E76-1956-43ED-B7B1-D265D672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C72B6-1B5D-44BF-B4E4-EB8D3FFC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9" y="1675201"/>
            <a:ext cx="10776446" cy="49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2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3F20-321C-404E-BC1C-D78873BEB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D23A-8B7D-433A-900B-8F0606CC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19366"/>
            <a:ext cx="4412974" cy="4979870"/>
          </a:xfrm>
        </p:spPr>
        <p:txBody>
          <a:bodyPr/>
          <a:lstStyle/>
          <a:p>
            <a:r>
              <a:rPr lang="en-US" sz="2000" dirty="0"/>
              <a:t>Output Speed:</a:t>
            </a:r>
          </a:p>
          <a:p>
            <a:pPr lvl="1"/>
            <a:r>
              <a:rPr lang="en-US" sz="2000" dirty="0"/>
              <a:t>Speed of rising and falling</a:t>
            </a:r>
          </a:p>
          <a:p>
            <a:pPr lvl="1"/>
            <a:r>
              <a:rPr lang="en-US" sz="2000" dirty="0"/>
              <a:t>Four speeds: Low, Medium, Fast, High</a:t>
            </a:r>
          </a:p>
          <a:p>
            <a:r>
              <a:rPr lang="en-US" sz="2000" dirty="0"/>
              <a:t>Tradeoff</a:t>
            </a:r>
          </a:p>
          <a:p>
            <a:pPr lvl="1"/>
            <a:r>
              <a:rPr lang="en-US" sz="2000" dirty="0"/>
              <a:t>Higher GPIO speed increases EMI noise and power consumption</a:t>
            </a:r>
          </a:p>
          <a:p>
            <a:pPr lvl="1"/>
            <a:r>
              <a:rPr lang="en-US" sz="2000" dirty="0"/>
              <a:t> Configure based on peripheral speed</a:t>
            </a:r>
          </a:p>
          <a:p>
            <a:pPr lvl="1">
              <a:buFontTx/>
              <a:buChar char="-"/>
            </a:pPr>
            <a:r>
              <a:rPr lang="en-US" sz="1600" dirty="0"/>
              <a:t> Low speed for toggling LEDs</a:t>
            </a:r>
          </a:p>
          <a:p>
            <a:pPr lvl="1">
              <a:buFontTx/>
              <a:buChar char="-"/>
            </a:pPr>
            <a:r>
              <a:rPr lang="en-US" sz="1600" dirty="0"/>
              <a:t> High speed for SPI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054DE-EC8C-402E-B9D0-34158746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8" y="1497494"/>
            <a:ext cx="3058045" cy="49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9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B59A-505B-44D1-A2EA-71B3ED1B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Slew Rate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430C1-E21A-42F0-9481-455099CB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9" y="1316214"/>
            <a:ext cx="10230520" cy="53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9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C0B0-E1D8-4122-8AB4-6F427EAB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 vs 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2C82D-67FD-46CF-AD40-3703169C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88" y="1473588"/>
            <a:ext cx="9186433" cy="51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33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9323-7BF4-43AD-A0FF-3ECB80D4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Data Register (ODR)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37F71-B6FE-49CA-9ABB-AC67E50D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9" y="1520885"/>
            <a:ext cx="9340704" cy="51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8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E3B7-550D-45DB-ACF8-B5D76DA0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set / reset register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4D227-AE5C-4A66-9856-74548F5E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783435"/>
            <a:ext cx="10972800" cy="2347490"/>
          </a:xfrm>
        </p:spPr>
        <p:txBody>
          <a:bodyPr/>
          <a:lstStyle/>
          <a:p>
            <a:r>
              <a:rPr lang="en-US" dirty="0"/>
              <a:t>BR12 = Bit Reset 12</a:t>
            </a:r>
          </a:p>
          <a:p>
            <a:r>
              <a:rPr lang="en-US" dirty="0"/>
              <a:t>BS12 = Bit Set 12</a:t>
            </a:r>
          </a:p>
          <a:p>
            <a:r>
              <a:rPr lang="en-US" dirty="0" err="1"/>
              <a:t>Offet</a:t>
            </a:r>
            <a:r>
              <a:rPr lang="en-US" dirty="0"/>
              <a:t>: 28  - 12 = 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330D59-0A42-4F03-866E-07E16D96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88422"/>
            <a:ext cx="104394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6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F47D-CB81-4F7B-B77E-9E9412C2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up the Red LED (PB.2)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2439C-1584-407D-824F-F22BD089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7584"/>
            <a:ext cx="9253489" cy="51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4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00F6-4715-4807-BFD3-29A0D20E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8BFE-48F2-4508-B371-DDDFD7228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Turn on the clock to the GPIO Port (e.g. Port B)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Configure GPIO mode, output type, speed, pull-up/pull-down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7F6CD-F2C7-4C7B-AB36-7FB04BE4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2152369"/>
            <a:ext cx="10526594" cy="409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4A12E-9FB2-42F0-8A89-8FDF879E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76" y="3088940"/>
            <a:ext cx="6646878" cy="362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6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Interfacing Peripherals</a:t>
            </a:r>
          </a:p>
        </p:txBody>
      </p:sp>
      <p:sp>
        <p:nvSpPr>
          <p:cNvPr id="20" name="Content Placeholder 43">
            <a:extLst>
              <a:ext uri="{FF2B5EF4-FFF2-40B4-BE49-F238E27FC236}">
                <a16:creationId xmlns:a16="http://schemas.microsoft.com/office/drawing/2014/main" id="{DC047A7C-B7EF-4C7F-950B-30F2A3DB665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0708" y="1585518"/>
            <a:ext cx="10450481" cy="4750749"/>
          </a:xfrm>
        </p:spPr>
        <p:txBody>
          <a:bodyPr>
            <a:normAutofit/>
          </a:bodyPr>
          <a:lstStyle/>
          <a:p>
            <a:r>
              <a:rPr lang="en-US" sz="1800" b="1" dirty="0"/>
              <a:t>Port-mapped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Use special CPU instructions: </a:t>
            </a:r>
            <a:r>
              <a:rPr lang="en-US" sz="1800" dirty="0" err="1"/>
              <a:t>Special_instruction</a:t>
            </a:r>
            <a:r>
              <a:rPr lang="en-US" sz="1800" dirty="0"/>
              <a:t> Reg, Port </a:t>
            </a:r>
          </a:p>
          <a:p>
            <a:r>
              <a:rPr lang="en-US" sz="1800" b="1" dirty="0"/>
              <a:t>Memory-mapped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A simpler and more convenient way to interface I/O devices </a:t>
            </a:r>
          </a:p>
          <a:p>
            <a:pPr lvl="1"/>
            <a:r>
              <a:rPr lang="en-US" sz="1800" dirty="0"/>
              <a:t>Each device registers is assigned to a memory address in the address space of the</a:t>
            </a:r>
            <a:br>
              <a:rPr lang="en-US" sz="1800" dirty="0"/>
            </a:br>
            <a:r>
              <a:rPr lang="en-US" sz="1800" dirty="0"/>
              <a:t>microprocessor </a:t>
            </a:r>
          </a:p>
          <a:p>
            <a:pPr lvl="1"/>
            <a:r>
              <a:rPr lang="en-US" sz="1800" dirty="0"/>
              <a:t>Use native CPU load/store instructions: </a:t>
            </a:r>
            <a:r>
              <a:rPr lang="en-US" sz="1800" dirty="0">
                <a:solidFill>
                  <a:srgbClr val="FF0000"/>
                </a:solidFill>
              </a:rPr>
              <a:t>LDR/STR </a:t>
            </a:r>
            <a:r>
              <a:rPr lang="en-US" sz="1800" dirty="0"/>
              <a:t>Reg, [Reg, #imm] 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9E4AD-DE9D-414F-8AB4-0AF0320C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85" y="4135139"/>
            <a:ext cx="7560926" cy="227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91B6-199A-4EE1-9D43-A8C2352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 and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9EE51-ADF6-46E1-9E33-A014227D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5" y="1425886"/>
            <a:ext cx="9031394" cy="50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02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DA41-3216-4A01-BE44-43BD1FBC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296D2-5B6B-4CAC-90CE-D7D50C63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63" y="1295824"/>
            <a:ext cx="9903769" cy="53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DF-1B4D-4C6E-840B-7E93380C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3692E-4B96-4667-A7D7-85557311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31" y="4570419"/>
            <a:ext cx="10972800" cy="2089012"/>
          </a:xfrm>
        </p:spPr>
        <p:txBody>
          <a:bodyPr/>
          <a:lstStyle/>
          <a:p>
            <a:r>
              <a:rPr lang="en-US" dirty="0"/>
              <a:t>Analog signals</a:t>
            </a:r>
          </a:p>
          <a:p>
            <a:pPr lvl="1"/>
            <a:r>
              <a:rPr lang="en-US" dirty="0"/>
              <a:t>Noisy</a:t>
            </a:r>
          </a:p>
          <a:p>
            <a:pPr lvl="1"/>
            <a:r>
              <a:rPr lang="en-US" dirty="0"/>
              <a:t>Rise and fall slowly (small slew rate)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5EF61-8BF3-4731-A28F-6E651C46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49" y="1662578"/>
            <a:ext cx="8229600" cy="26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1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F0A8-C96D-4F07-940C-4408058F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C4EEB-D9CF-40D9-9C82-FC557447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30" y="1985892"/>
            <a:ext cx="10043092" cy="399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21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4161-BE79-4553-BEFE-0F69A641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345A6-1392-438D-9696-3F744BBA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06" y="1688341"/>
            <a:ext cx="9840287" cy="48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27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2219-2124-49EF-A17F-28BA414D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96369-D922-4026-AD67-10761927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51" y="1434518"/>
            <a:ext cx="9088460" cy="49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05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4F7D-B9E5-4152-BA01-A94C0C9E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1A9FE-79FA-4C0E-9D9D-980B902B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1" y="1402425"/>
            <a:ext cx="9318421" cy="51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56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053D-D22B-4B18-86F4-8F9AD672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Pull-up/Pull-down Register </a:t>
            </a:r>
            <a:r>
              <a:rPr lang="en-US" dirty="0">
                <a:solidFill>
                  <a:srgbClr val="FF0000"/>
                </a:solidFill>
              </a:rPr>
              <a:t>PUPDR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9BA8-B5B7-4971-B214-40127F2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06" y="1332642"/>
            <a:ext cx="8813758" cy="53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7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5F3F-DF02-44DD-A29F-24F2B0C5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GPIO Input Data Register (IDR)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0574-9982-4A16-AC94-C80241D6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3" y="1397307"/>
            <a:ext cx="9915919" cy="52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58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E60E-7745-42F2-8608-9F476FDA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of Pin PA.0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6C98D-043E-47A3-8169-7B60EE8F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68" y="1424297"/>
            <a:ext cx="8498863" cy="5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0090-8728-481D-8A7B-E065DF15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 of Cortex-M4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24F0A-B578-4A92-A5BB-7BA9FDC2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19" y="1508911"/>
            <a:ext cx="9066657" cy="50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80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0F3D-987A-46D5-A322-EE3E8148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008C0-CA83-4514-B932-38F5AEA9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31" y="1879134"/>
            <a:ext cx="7973909" cy="48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06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F2C9-F43B-40FC-819D-AD3011EE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C7F0D-D99F-4563-B23D-A750848C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56" y="1501630"/>
            <a:ext cx="8248867" cy="51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8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CE09-B68B-4547-8F45-BEDCBA96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28D43-2DF4-46D3-8017-11BCD18F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11" y="1694576"/>
            <a:ext cx="8027563" cy="48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BF50-537A-44DD-9DB7-007B242A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68DF-1EEA-4B45-85A4-6E769192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74" y="1504309"/>
            <a:ext cx="7751465" cy="50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6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79F8-4B46-44CE-A135-EC70B5CC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3C954-152C-478B-9B25-F5CE61A2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18" y="1493240"/>
            <a:ext cx="8025264" cy="50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9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BEEF-1E12-497D-8128-50D4E871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1F017-C782-43C3-B6E0-0BFEBF2D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18" y="1577130"/>
            <a:ext cx="7993038" cy="51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52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5D1D-6331-4A5A-8474-1BDDFE8C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95B-7E3D-43E8-8E0A-8AA22752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69" y="1535186"/>
            <a:ext cx="8185995" cy="52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11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E04B-46AD-406A-BAFC-7B8FCB27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2282E-E160-4F6A-A24A-1F72E5FA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70" y="1686188"/>
            <a:ext cx="7579548" cy="47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0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071E-AD8F-4C62-974D-DF0EB957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1D6BB-D86E-46B1-B221-4735416E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82" y="1483421"/>
            <a:ext cx="7630972" cy="51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5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0F15-69A4-4265-9C53-F43EE175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89E88-ED7F-407A-86FE-BD29BF1C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409" y="1602298"/>
            <a:ext cx="4827066" cy="4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2484-8930-4AC8-BDB4-5619EF0D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B5B8C7-EDDD-4569-8BDD-C154396E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9" y="1389710"/>
            <a:ext cx="9227039" cy="51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5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9B3B-9345-456D-80C9-C9FAB8C7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Debouncing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C346D-699C-494E-91FA-8B0C219D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68" y="1476662"/>
            <a:ext cx="7616977" cy="51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75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86A0-921B-4976-B6FD-62305A20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B42E-8381-4027-9F3B-F9503B99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1" y="2364073"/>
            <a:ext cx="3145871" cy="16794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Pull-Down Resistor – default logic 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F1BC7-2256-452B-A0F4-6D115A1C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824831"/>
            <a:ext cx="5257800" cy="42005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C15569-5BF8-4A4A-9935-005BB0B7AB6A}"/>
              </a:ext>
            </a:extLst>
          </p:cNvPr>
          <p:cNvCxnSpPr>
            <a:cxnSpLocks/>
          </p:cNvCxnSpPr>
          <p:nvPr/>
        </p:nvCxnSpPr>
        <p:spPr>
          <a:xfrm>
            <a:off x="3473042" y="2969703"/>
            <a:ext cx="5680744" cy="1462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757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B52D-084F-4708-8A2E-3BA18D13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25F0-6E16-4682-BFC5-7D6335C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Use Timer and Interrupt to test the state of the switch (recommend)</a:t>
            </a:r>
          </a:p>
          <a:p>
            <a:r>
              <a:rPr lang="en-US" dirty="0"/>
              <a:t>Use polling method to test the state of the switch</a:t>
            </a:r>
          </a:p>
        </p:txBody>
      </p:sp>
    </p:spTree>
    <p:extLst>
      <p:ext uri="{BB962C8B-B14F-4D97-AF65-F5344CB8AC3E}">
        <p14:creationId xmlns:p14="http://schemas.microsoft.com/office/powerpoint/2010/main" val="3337746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9245-271E-45BD-B4E4-2D34A926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Douce</a:t>
            </a:r>
            <a:r>
              <a:rPr lang="en-US" dirty="0"/>
              <a:t> with Interrupt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1BB5-CBD6-4797-B08B-5BC7236E1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9263"/>
            <a:ext cx="10972800" cy="5025486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systick</a:t>
            </a:r>
            <a:r>
              <a:rPr lang="en-US" dirty="0"/>
              <a:t> to generate </a:t>
            </a:r>
            <a:r>
              <a:rPr lang="en-US" dirty="0">
                <a:solidFill>
                  <a:srgbClr val="FF0000"/>
                </a:solidFill>
              </a:rPr>
              <a:t>1mS</a:t>
            </a:r>
            <a:r>
              <a:rPr lang="en-US" dirty="0"/>
              <a:t> interrupt to implementing the Input debounce.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The Input is recognize at 1 or 0 if it stay at 1 or 0 for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 time &gt; of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during the samples the input change from 0 to 1 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0,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 change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reset the In1_0 and In1_1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way when In1_0 or In1_1 exceeds or is equal to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means that it were at 1 or 0 for at least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27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AB85-0B0E-4882-9F31-6281B33A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Debounce 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76E22-DEC2-4FB8-AE53-6B03DF14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83" y="1345240"/>
            <a:ext cx="4593454" cy="5315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337A2-79E6-4D6D-B82F-47423CBD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22" y="3025498"/>
            <a:ext cx="3034017" cy="13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44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43C3-4AAC-4C6F-93B0-CF75ABB4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22E0B-00C3-4299-A74D-C98199D10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7961" y="1786526"/>
            <a:ext cx="2757288" cy="4411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DC249-EA6B-4442-B2B8-DBE90FF4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40" y="1502924"/>
            <a:ext cx="4034158" cy="49788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BADA34-C1F7-4D7B-93E0-32CEDFC4692B}"/>
              </a:ext>
            </a:extLst>
          </p:cNvPr>
          <p:cNvCxnSpPr>
            <a:cxnSpLocks/>
          </p:cNvCxnSpPr>
          <p:nvPr/>
        </p:nvCxnSpPr>
        <p:spPr>
          <a:xfrm flipH="1">
            <a:off x="7398198" y="4244829"/>
            <a:ext cx="15276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BCCD0B-A356-4B18-A978-4CFD9D10A858}"/>
              </a:ext>
            </a:extLst>
          </p:cNvPr>
          <p:cNvCxnSpPr>
            <a:cxnSpLocks/>
          </p:cNvCxnSpPr>
          <p:nvPr/>
        </p:nvCxnSpPr>
        <p:spPr>
          <a:xfrm>
            <a:off x="2466363" y="3808602"/>
            <a:ext cx="1090569" cy="679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51A93E-D6C8-4319-8B5D-15189690AAFB}"/>
              </a:ext>
            </a:extLst>
          </p:cNvPr>
          <p:cNvSpPr txBox="1"/>
          <p:nvPr/>
        </p:nvSpPr>
        <p:spPr>
          <a:xfrm>
            <a:off x="54557" y="3363441"/>
            <a:ext cx="241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cho</a:t>
            </a:r>
            <a:r>
              <a:rPr lang="en-US" dirty="0"/>
              <a:t> flow xử lý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nhiễu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EBBB7E-764D-438B-BCB0-8FC5A80A3D55}"/>
              </a:ext>
            </a:extLst>
          </p:cNvPr>
          <p:cNvCxnSpPr>
            <a:cxnSpLocks/>
          </p:cNvCxnSpPr>
          <p:nvPr/>
        </p:nvCxnSpPr>
        <p:spPr>
          <a:xfrm>
            <a:off x="2369917" y="5269685"/>
            <a:ext cx="1090569" cy="679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FD77DA2-45A9-48BE-89E3-AE62F5044D08}"/>
              </a:ext>
            </a:extLst>
          </p:cNvPr>
          <p:cNvSpPr txBox="1"/>
          <p:nvPr/>
        </p:nvSpPr>
        <p:spPr>
          <a:xfrm>
            <a:off x="58486" y="4791347"/>
            <a:ext cx="241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Phát </a:t>
            </a:r>
            <a:r>
              <a:rPr lang="en-US" dirty="0" err="1"/>
              <a:t>hiện</a:t>
            </a:r>
            <a:r>
              <a:rPr lang="en-US" dirty="0"/>
              <a:t> timeout và restart </a:t>
            </a:r>
          </a:p>
        </p:txBody>
      </p:sp>
    </p:spTree>
    <p:extLst>
      <p:ext uri="{BB962C8B-B14F-4D97-AF65-F5344CB8AC3E}">
        <p14:creationId xmlns:p14="http://schemas.microsoft.com/office/powerpoint/2010/main" val="3656789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388E-5E41-4A09-8EF2-8812F897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A180B-C4CF-401E-842A-0DBEE7F8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618" y="1949263"/>
            <a:ext cx="5744968" cy="40809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DBA02-39FB-4FFD-8C00-E853E118AB3C}"/>
              </a:ext>
            </a:extLst>
          </p:cNvPr>
          <p:cNvSpPr txBox="1"/>
          <p:nvPr/>
        </p:nvSpPr>
        <p:spPr>
          <a:xfrm>
            <a:off x="360727" y="2086989"/>
            <a:ext cx="3816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Disable interrupt để </a:t>
            </a:r>
            <a:r>
              <a:rPr lang="en-US" dirty="0" err="1"/>
              <a:t>không</a:t>
            </a:r>
            <a:r>
              <a:rPr lang="en-US" dirty="0"/>
              <a:t> bị </a:t>
            </a:r>
            <a:r>
              <a:rPr lang="en-US" dirty="0" err="1"/>
              <a:t>lặp</a:t>
            </a:r>
            <a:r>
              <a:rPr lang="en-US" dirty="0"/>
              <a:t> lại</a:t>
            </a:r>
          </a:p>
          <a:p>
            <a:r>
              <a:rPr lang="en-US" dirty="0"/>
              <a:t>- </a:t>
            </a:r>
            <a:r>
              <a:rPr lang="en-US" dirty="0" err="1"/>
              <a:t>Bật</a:t>
            </a:r>
            <a:r>
              <a:rPr lang="en-US" dirty="0"/>
              <a:t> flag để </a:t>
            </a:r>
            <a:r>
              <a:rPr lang="en-US" dirty="0" err="1"/>
              <a:t>systick</a:t>
            </a:r>
            <a:r>
              <a:rPr lang="en-US" dirty="0"/>
              <a:t> check và gọi </a:t>
            </a:r>
            <a:r>
              <a:rPr lang="en-US" dirty="0" err="1"/>
              <a:t>hàm</a:t>
            </a:r>
            <a:r>
              <a:rPr lang="en-US" dirty="0"/>
              <a:t> xử lý debounce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691AAA-B6C8-4833-99C8-3AF022D711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77717" y="2687154"/>
            <a:ext cx="3229762" cy="2228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996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BD2F-4F4C-4914-A6CE-9802CCE1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6C7E8-AF4C-4484-8335-7D145D6B8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713" y="2086989"/>
            <a:ext cx="5553075" cy="3600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CB1E0-B382-4897-9C03-6BE614920807}"/>
              </a:ext>
            </a:extLst>
          </p:cNvPr>
          <p:cNvSpPr txBox="1"/>
          <p:nvPr/>
        </p:nvSpPr>
        <p:spPr>
          <a:xfrm>
            <a:off x="360727" y="2086989"/>
            <a:ext cx="24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Gọi </a:t>
            </a:r>
            <a:r>
              <a:rPr lang="en-US" dirty="0" err="1"/>
              <a:t>hàm</a:t>
            </a:r>
            <a:r>
              <a:rPr lang="en-US" dirty="0"/>
              <a:t> xử lý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khi phát </a:t>
            </a:r>
            <a:r>
              <a:rPr lang="en-US" dirty="0" err="1"/>
              <a:t>hiện</a:t>
            </a:r>
            <a:r>
              <a:rPr lang="en-US" dirty="0"/>
              <a:t> 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(interrupt)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A27384-A516-4EE1-AF7A-428959FC4E51}"/>
              </a:ext>
            </a:extLst>
          </p:cNvPr>
          <p:cNvCxnSpPr>
            <a:cxnSpLocks/>
          </p:cNvCxnSpPr>
          <p:nvPr/>
        </p:nvCxnSpPr>
        <p:spPr>
          <a:xfrm>
            <a:off x="2852256" y="2456321"/>
            <a:ext cx="3531766" cy="2166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50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CF83-79C4-4218-8A3B-726D451D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DE6C7-CCDF-4EE2-B0FA-D5E93E5F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994" y="2028483"/>
            <a:ext cx="5105400" cy="381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EBABB-BA8F-4655-96C4-CD92BD67DE15}"/>
              </a:ext>
            </a:extLst>
          </p:cNvPr>
          <p:cNvSpPr txBox="1"/>
          <p:nvPr/>
        </p:nvSpPr>
        <p:spPr>
          <a:xfrm>
            <a:off x="360727" y="2086989"/>
            <a:ext cx="24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chạy </a:t>
            </a:r>
            <a:r>
              <a:rPr lang="en-US" dirty="0" err="1"/>
              <a:t>nối</a:t>
            </a:r>
            <a:r>
              <a:rPr lang="en-US" dirty="0"/>
              <a:t> tiếp với chu </a:t>
            </a:r>
            <a:r>
              <a:rPr lang="en-US" dirty="0" err="1"/>
              <a:t>kỳ</a:t>
            </a:r>
            <a:r>
              <a:rPr lang="en-US" dirty="0"/>
              <a:t> 1s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EA2387-F1CA-436F-BF27-6040B881AC43}"/>
              </a:ext>
            </a:extLst>
          </p:cNvPr>
          <p:cNvCxnSpPr/>
          <p:nvPr/>
        </p:nvCxnSpPr>
        <p:spPr>
          <a:xfrm>
            <a:off x="2852256" y="2456321"/>
            <a:ext cx="3243743" cy="855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832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628-C19F-4D4B-943E-7BE6AE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4297E-78C3-423D-9842-FBA79F5D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556" y="2199113"/>
            <a:ext cx="7095706" cy="31348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887AE-22D5-4FBB-A259-ACED39079157}"/>
              </a:ext>
            </a:extLst>
          </p:cNvPr>
          <p:cNvSpPr txBox="1"/>
          <p:nvPr/>
        </p:nvSpPr>
        <p:spPr>
          <a:xfrm>
            <a:off x="251671" y="3429000"/>
            <a:ext cx="2634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mặt </a:t>
            </a:r>
            <a:r>
              <a:rPr lang="en-US" dirty="0" err="1"/>
              <a:t>nạ</a:t>
            </a:r>
            <a:r>
              <a:rPr lang="en-US" dirty="0"/>
              <a:t> để </a:t>
            </a:r>
            <a:r>
              <a:rPr lang="en-US" dirty="0" err="1"/>
              <a:t>bật</a:t>
            </a:r>
            <a:r>
              <a:rPr lang="en-US" dirty="0"/>
              <a:t> từng bit</a:t>
            </a:r>
          </a:p>
          <a:p>
            <a:r>
              <a:rPr lang="en-US" dirty="0" err="1"/>
              <a:t>Eg.</a:t>
            </a:r>
            <a:r>
              <a:rPr lang="en-US" dirty="0"/>
              <a:t> 0x01 &lt;&lt; 12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5E2D75-343F-486C-96CA-40F7DF694312}"/>
              </a:ext>
            </a:extLst>
          </p:cNvPr>
          <p:cNvCxnSpPr>
            <a:cxnSpLocks/>
          </p:cNvCxnSpPr>
          <p:nvPr/>
        </p:nvCxnSpPr>
        <p:spPr>
          <a:xfrm>
            <a:off x="2885812" y="3798332"/>
            <a:ext cx="4345498" cy="899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0366E4-0E66-488C-BED7-8BAD208DD2D5}"/>
              </a:ext>
            </a:extLst>
          </p:cNvPr>
          <p:cNvCxnSpPr>
            <a:cxnSpLocks/>
          </p:cNvCxnSpPr>
          <p:nvPr/>
        </p:nvCxnSpPr>
        <p:spPr>
          <a:xfrm>
            <a:off x="2885812" y="2818420"/>
            <a:ext cx="4345498" cy="899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DAECD4-9F5A-41AD-AD5D-44C96CDD8327}"/>
              </a:ext>
            </a:extLst>
          </p:cNvPr>
          <p:cNvSpPr txBox="1"/>
          <p:nvPr/>
        </p:nvSpPr>
        <p:spPr>
          <a:xfrm>
            <a:off x="251669" y="2198955"/>
            <a:ext cx="263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Xóa</a:t>
            </a:r>
            <a:r>
              <a:rPr lang="en-US" dirty="0"/>
              <a:t> 3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LED12 -&gt; LED14</a:t>
            </a:r>
          </a:p>
        </p:txBody>
      </p:sp>
    </p:spTree>
    <p:extLst>
      <p:ext uri="{BB962C8B-B14F-4D97-AF65-F5344CB8AC3E}">
        <p14:creationId xmlns:p14="http://schemas.microsoft.com/office/powerpoint/2010/main" val="418148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FEED-8CA4-4E1A-A773-277875CE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C48634-6920-457D-9426-DF6B0DF9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84" y="1219201"/>
            <a:ext cx="9707418" cy="55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5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1A12-3F15-4E04-AED2-4362C08F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Khai báo macro GPIO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FD105-78B6-4814-8E7F-60E3CE689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682" y="1761208"/>
            <a:ext cx="5333318" cy="44116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2C60E4-4A2B-43ED-A5FC-F6481B4F0F8C}"/>
              </a:ext>
            </a:extLst>
          </p:cNvPr>
          <p:cNvSpPr txBox="1"/>
          <p:nvPr/>
        </p:nvSpPr>
        <p:spPr>
          <a:xfrm>
            <a:off x="251670" y="3429000"/>
            <a:ext cx="3271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 config trong </a:t>
            </a:r>
            <a:r>
              <a:rPr lang="en-US" dirty="0" err="1"/>
              <a:t>CubeMX</a:t>
            </a:r>
            <a:r>
              <a:rPr lang="en-US" dirty="0"/>
              <a:t> sẽ được khai báo dạng macro trong file </a:t>
            </a:r>
            <a:r>
              <a:rPr lang="en-US" dirty="0" err="1"/>
              <a:t>main.h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230BC6-E571-4EC6-B66B-270A3711B168}"/>
              </a:ext>
            </a:extLst>
          </p:cNvPr>
          <p:cNvCxnSpPr>
            <a:cxnSpLocks/>
          </p:cNvCxnSpPr>
          <p:nvPr/>
        </p:nvCxnSpPr>
        <p:spPr>
          <a:xfrm>
            <a:off x="3523376" y="4029164"/>
            <a:ext cx="1971413" cy="1004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501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D170F9D-DCE6-4EA7-BF52-966E9A9875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Question ?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8F8915E4-1EDB-4D7A-A9C2-4AD2BFC7AA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12F9-3E54-45DB-AA63-94142BB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BEACB8-B5C3-4E11-BE9D-D2FBC9AD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8" y="1561613"/>
            <a:ext cx="10058400" cy="49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BEB-6773-49EA-A337-0745A283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CC1F9A4-1C66-43D2-BA6D-AF2E5095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77" y="1686188"/>
            <a:ext cx="8343656" cy="504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09A5-779D-45DC-B345-F3C4FBD8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a Memory Address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0D55A-F137-4B71-93F5-408B0D1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1" y="1619075"/>
            <a:ext cx="8852826" cy="48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3188"/>
      </p:ext>
    </p:extLst>
  </p:cSld>
  <p:clrMapOvr>
    <a:masterClrMapping/>
  </p:clrMapOvr>
</p:sld>
</file>

<file path=ppt/theme/theme1.xml><?xml version="1.0" encoding="utf-8"?>
<a:theme xmlns:a="http://schemas.openxmlformats.org/drawingml/2006/main" name="1_Network">
  <a:themeElements>
    <a:clrScheme name="1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740</Words>
  <Application>Microsoft Office PowerPoint</Application>
  <PresentationFormat>Widescreen</PresentationFormat>
  <Paragraphs>123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Wingdings</vt:lpstr>
      <vt:lpstr>1_Network</vt:lpstr>
      <vt:lpstr>Network</vt:lpstr>
      <vt:lpstr>PowerPoint Presentation</vt:lpstr>
      <vt:lpstr>Agenda</vt:lpstr>
      <vt:lpstr>Interfacing Peripherals</vt:lpstr>
      <vt:lpstr>Memory Map of Cortex-M4</vt:lpstr>
      <vt:lpstr>GPIO Memory Map</vt:lpstr>
      <vt:lpstr>GPIO Memory Map</vt:lpstr>
      <vt:lpstr>Output Data Register (ODR)</vt:lpstr>
      <vt:lpstr>Output Data Register (ODR)</vt:lpstr>
      <vt:lpstr>Dereferencing a Memory Address</vt:lpstr>
      <vt:lpstr>LED (PD.12)</vt:lpstr>
      <vt:lpstr>General Purpose Input/Output (GPIO)</vt:lpstr>
      <vt:lpstr>GPIO Configuration Modes</vt:lpstr>
      <vt:lpstr>Alternate Functions features</vt:lpstr>
      <vt:lpstr>Basic Structure of an I/O Port Bit: Output</vt:lpstr>
      <vt:lpstr>Enable Clock</vt:lpstr>
      <vt:lpstr>GPIO Mode Register (MODER)</vt:lpstr>
      <vt:lpstr>GPIO Output Type Register (OTYPE)</vt:lpstr>
      <vt:lpstr>GPIO Input: Pull Up</vt:lpstr>
      <vt:lpstr>GPIO Output: Push-Pull</vt:lpstr>
      <vt:lpstr>GPIO Output: Push-Pull</vt:lpstr>
      <vt:lpstr>GPIO Output: Open-Drain</vt:lpstr>
      <vt:lpstr>GPIO Output: Open-Drain</vt:lpstr>
      <vt:lpstr>GPIO Output Speed</vt:lpstr>
      <vt:lpstr>Slew Rate </vt:lpstr>
      <vt:lpstr>GPIO Output: Push-Pull vs Open-Drain</vt:lpstr>
      <vt:lpstr>GPIO Output Data Register (ODR)</vt:lpstr>
      <vt:lpstr>Bit set / reset register</vt:lpstr>
      <vt:lpstr>Light up the Red LED (PB.2)</vt:lpstr>
      <vt:lpstr>GPIO Initialization</vt:lpstr>
      <vt:lpstr>Basic Structure of an I/O Port Bit Input and Output</vt:lpstr>
      <vt:lpstr>Basic Structure of an I/O Port Bit: Input</vt:lpstr>
      <vt:lpstr>Schmitt Trigger</vt:lpstr>
      <vt:lpstr>Schmitt Trigger</vt:lpstr>
      <vt:lpstr>Schmitt Trigger</vt:lpstr>
      <vt:lpstr>Enable Clock</vt:lpstr>
      <vt:lpstr>GPIO Mode Register (MODER)</vt:lpstr>
      <vt:lpstr>GPIO Pull-up/Pull-down Register PUPDR</vt:lpstr>
      <vt:lpstr>GPIO Input Data Register (IDR)</vt:lpstr>
      <vt:lpstr>Read Input of Pin PA.0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I/O Debouncing</vt:lpstr>
      <vt:lpstr>Button circuit</vt:lpstr>
      <vt:lpstr>Debounce method</vt:lpstr>
      <vt:lpstr>Douce with Interrupt</vt:lpstr>
      <vt:lpstr>Debounce Flow chart</vt:lpstr>
      <vt:lpstr>Debouncing</vt:lpstr>
      <vt:lpstr>Debouncing</vt:lpstr>
      <vt:lpstr>Debouncing</vt:lpstr>
      <vt:lpstr>Tạo hiệu ứng LED </vt:lpstr>
      <vt:lpstr>Tạo hiệu ứng LED </vt:lpstr>
      <vt:lpstr>Khai báo macro GPIO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Phu Truong</dc:creator>
  <cp:lastModifiedBy>Ngoc Phu Truong</cp:lastModifiedBy>
  <cp:revision>24</cp:revision>
  <dcterms:created xsi:type="dcterms:W3CDTF">2021-08-26T08:22:37Z</dcterms:created>
  <dcterms:modified xsi:type="dcterms:W3CDTF">2021-10-30T14:29:09Z</dcterms:modified>
</cp:coreProperties>
</file>